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386" r:id="rId3"/>
    <p:sldId id="297" r:id="rId4"/>
    <p:sldId id="390" r:id="rId5"/>
    <p:sldId id="391" r:id="rId6"/>
    <p:sldId id="392" r:id="rId7"/>
    <p:sldId id="393" r:id="rId8"/>
    <p:sldId id="374" r:id="rId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3DB464C-2B5C-42F8-AB02-F026862E91EC}">
          <p14:sldIdLst>
            <p14:sldId id="263"/>
          </p14:sldIdLst>
        </p14:section>
        <p14:section name="系統作業期程及應配合事項" id="{9B19BC7A-604A-4A37-9169-EBC66A33651E}">
          <p14:sldIdLst>
            <p14:sldId id="386"/>
          </p14:sldIdLst>
        </p14:section>
        <p14:section name="系統目前功能" id="{779CC71F-BBB4-4AD1-90DC-63A9ED02AD75}">
          <p14:sldIdLst>
            <p14:sldId id="297"/>
            <p14:sldId id="390"/>
            <p14:sldId id="391"/>
            <p14:sldId id="392"/>
            <p14:sldId id="39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FF"/>
    <a:srgbClr val="79320A"/>
    <a:srgbClr val="F7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9429" autoAdjust="0"/>
  </p:normalViewPr>
  <p:slideViewPr>
    <p:cSldViewPr snapToGrid="0" snapToObjects="1">
      <p:cViewPr varScale="1">
        <p:scale>
          <a:sx n="99" d="100"/>
          <a:sy n="99" d="100"/>
        </p:scale>
        <p:origin x="124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082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16A2995-D27A-A144-A931-9881ECC09D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5F968FF-F22E-5B4F-AB8E-CDA13194BF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09FE2-1FC0-944C-9840-49447B700658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068FE35-02F0-2C4D-ADEB-08B68EA9E1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15411E-A320-C449-B24A-A75300089A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02C22-5A81-1042-B22A-F8EC42FF9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6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39C1-D65D-2049-B896-B0FFA7421FA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DDCB4-5098-6042-82BE-65AEF6D5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DCB4-5098-6042-82BE-65AEF6D5A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0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學員</a:t>
            </a:r>
            <a:r>
              <a:rPr lang="en-US" altLang="zh-TW" dirty="0"/>
              <a:t>/</a:t>
            </a:r>
            <a:r>
              <a:rPr lang="zh-TW" altLang="en-US" dirty="0"/>
              <a:t>訓練單位開啟</a:t>
            </a:r>
            <a:r>
              <a:rPr lang="en-US" altLang="zh-TW" dirty="0"/>
              <a:t>LINE</a:t>
            </a:r>
            <a:r>
              <a:rPr lang="zh-TW" altLang="en-US" dirty="0"/>
              <a:t>之後，則可以加入官方帳號，那可以透過官方帳號綁定</a:t>
            </a:r>
            <a:r>
              <a:rPr lang="en-US" altLang="zh-TW" dirty="0"/>
              <a:t>LINE</a:t>
            </a:r>
            <a:r>
              <a:rPr lang="zh-TW" altLang="en-US" dirty="0"/>
              <a:t>帳號，綁定之後學員可以透過這個官方帳號使用相關功能。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DCB4-5098-6042-82BE-65AEF6D5A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6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學員</a:t>
            </a:r>
            <a:r>
              <a:rPr lang="en-US" altLang="zh-TW" dirty="0"/>
              <a:t>/</a:t>
            </a:r>
            <a:r>
              <a:rPr lang="zh-TW" altLang="en-US" dirty="0"/>
              <a:t>訓練單位開啟</a:t>
            </a:r>
            <a:r>
              <a:rPr lang="en-US" altLang="zh-TW" dirty="0"/>
              <a:t>LINE</a:t>
            </a:r>
            <a:r>
              <a:rPr lang="zh-TW" altLang="en-US" dirty="0"/>
              <a:t>之後，則可以加入官方帳號，那可以透過官方帳號綁定</a:t>
            </a:r>
            <a:r>
              <a:rPr lang="en-US" altLang="zh-TW" dirty="0"/>
              <a:t>LINE</a:t>
            </a:r>
            <a:r>
              <a:rPr lang="zh-TW" altLang="en-US" dirty="0"/>
              <a:t>帳號，綁定之後學員可以透過這個官方帳號使用相關功能。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DCB4-5098-6042-82BE-65AEF6D5AC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07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在功能選單上看到身分認證，系統判讀</a:t>
            </a:r>
            <a:r>
              <a:rPr lang="en-US" altLang="zh-TW" dirty="0"/>
              <a:t>LINE</a:t>
            </a:r>
            <a:r>
              <a:rPr lang="zh-TW" altLang="en-US" dirty="0"/>
              <a:t>帳號 這個學員是否有跟平台綁定</a:t>
            </a:r>
            <a:br>
              <a:rPr lang="en-US" altLang="zh-TW" dirty="0"/>
            </a:br>
            <a:r>
              <a:rPr lang="zh-TW" altLang="en-US" dirty="0"/>
              <a:t>沒</a:t>
            </a:r>
            <a:r>
              <a:rPr lang="en-US" altLang="zh-TW" dirty="0"/>
              <a:t>&gt;&gt;</a:t>
            </a:r>
            <a:r>
              <a:rPr lang="zh-TW" altLang="en-US" dirty="0"/>
              <a:t>提供綁定帳號的選項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DCB4-5098-6042-82BE-65AEF6D5A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4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個人資訊 </a:t>
            </a:r>
            <a:r>
              <a:rPr lang="en-US" altLang="zh-TW" dirty="0">
                <a:sym typeface="Wingdings" panose="05000000000000000000" pitchFamily="2" charset="2"/>
              </a:rPr>
              <a:t></a:t>
            </a:r>
            <a:r>
              <a:rPr lang="en-US" altLang="zh-TW" dirty="0"/>
              <a:t> </a:t>
            </a:r>
            <a:r>
              <a:rPr lang="zh-TW" altLang="en-US" dirty="0"/>
              <a:t>系統會至三大系統確認這個民眾身分是否有在三大系統中有資料，若有找到資料，能知道這個民眾是學員，會進行綁定，反之</a:t>
            </a:r>
            <a:r>
              <a:rPr lang="en-US" altLang="zh-TW" dirty="0"/>
              <a:t>(</a:t>
            </a:r>
            <a:r>
              <a:rPr lang="zh-TW" altLang="en-US" dirty="0"/>
              <a:t>基本判斷</a:t>
            </a:r>
            <a:r>
              <a:rPr lang="en-US" altLang="zh-TW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正式啟用會提供</a:t>
            </a:r>
            <a:r>
              <a:rPr lang="en-US" altLang="zh-TW" dirty="0"/>
              <a:t>mail</a:t>
            </a:r>
            <a:r>
              <a:rPr lang="zh-TW" altLang="en-US" dirty="0"/>
              <a:t>信箱或是簡訊的方式讓大家進行驗證，就是將驗證碼以</a:t>
            </a:r>
            <a:r>
              <a:rPr lang="en-US" altLang="zh-TW" dirty="0"/>
              <a:t>mail</a:t>
            </a:r>
            <a:r>
              <a:rPr lang="zh-TW" altLang="en-US" dirty="0"/>
              <a:t>或是簡訊的方式提供給民眾，確保</a:t>
            </a:r>
            <a:r>
              <a:rPr lang="en-US" altLang="zh-TW" dirty="0"/>
              <a:t>LINE</a:t>
            </a:r>
            <a:r>
              <a:rPr lang="zh-TW" altLang="en-US" dirty="0"/>
              <a:t>綁定的這個人是學員本人。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DCB4-5098-6042-82BE-65AEF6D5AC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7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綁定完成後會提是以綁定的資訊，那於官方帳號再點選至身分驗證，就會說已經綁定了  那可以透過這裡進到學員專區的部分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DCB4-5098-6042-82BE-65AEF6D5AC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1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會使用到系統的有四種角色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學員綁定之後，可進行課程快查，結合相關網站等，包含查到相關課程資料、自己報名的歷程、個人參訊紀錄等，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訓練單位</a:t>
            </a:r>
            <a:r>
              <a:rPr lang="en-US" altLang="zh-TW" dirty="0"/>
              <a:t>-</a:t>
            </a:r>
            <a:r>
              <a:rPr lang="zh-TW" altLang="en-US" dirty="0"/>
              <a:t>提供課程管理、於後台進行請假記錄審查同意之類的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分署端</a:t>
            </a:r>
            <a:r>
              <a:rPr lang="en-US" altLang="zh-TW" dirty="0"/>
              <a:t>-</a:t>
            </a:r>
            <a:r>
              <a:rPr lang="zh-TW" altLang="en-US" dirty="0"/>
              <a:t>應用上著重在線上查課，提供向上查課開辦作業，可以建立查課作業，讓相關訓練單位可以使用平台進行課程資料上傳，滿足線上查課的一些資料 算是提供一個管道供使用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/>
              <a:t>發展署的部分則可以將系統上出缺勤紀錄 或是相關動作紀錄 用報表管理分析等功能進行下載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DDCB4-5098-6042-82BE-65AEF6D5AC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6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81FE88-7B02-804E-AE68-81F0764EE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293" y="957943"/>
            <a:ext cx="5703638" cy="2029097"/>
          </a:xfrm>
        </p:spPr>
        <p:txBody>
          <a:bodyPr anchor="b">
            <a:normAutofit/>
          </a:bodyPr>
          <a:lstStyle>
            <a:lvl1pPr algn="l">
              <a:lnSpc>
                <a:spcPts val="7400"/>
              </a:lnSpc>
              <a:defRPr sz="48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FAF9A3-FC2C-EE45-A7AC-6C8F339E9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293" y="3127982"/>
            <a:ext cx="5703638" cy="602036"/>
          </a:xfrm>
        </p:spPr>
        <p:txBody>
          <a:bodyPr/>
          <a:lstStyle>
            <a:lvl1pPr marL="0" indent="0" algn="l">
              <a:lnSpc>
                <a:spcPts val="3100"/>
              </a:lnSpc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8B7DDF-1878-6F41-97FA-6778465A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58199" y="5381898"/>
            <a:ext cx="3128391" cy="33855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CD4AB7F-5E1C-8B45-9BE5-5E136A06929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856617" y="5043344"/>
            <a:ext cx="3129973" cy="338554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 spc="150" baseline="0"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按一下以編輯簡報者姓名</a:t>
            </a:r>
            <a:endParaRPr lang="en-US" altLang="zh-TW" sz="16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1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C7D0A7-BFB3-D74A-8EF7-1C18BF1D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B70A2C-1C6E-7145-8962-08B2E77EF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10471D-1178-7447-818E-9F5F70A8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7316BB-D08F-684F-B785-367484F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667-FAC9-A045-AD54-EB389857A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12F1EE8-0257-B04D-8E8F-CAD90CA58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3249386" cy="5521869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DFED66-9516-CD46-8379-9EB104BC8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7714" y="365125"/>
            <a:ext cx="8392886" cy="552186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0646C1-F7A4-D940-8652-CBC087BA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A0A412-37B6-7E42-8F39-9DE6C18C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667-FAC9-A045-AD54-EB389857A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7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9DCAC0-CE98-9448-AD55-CCACDB0C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66" y="227519"/>
            <a:ext cx="11347269" cy="1196839"/>
          </a:xfrm>
        </p:spPr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40308F-5E98-0C41-95ED-9B2A1C03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166" y="1523784"/>
            <a:ext cx="11347269" cy="3991701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9782F5-71C8-3844-A281-B8D2734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B56493-DFC2-7846-B1E6-20FD314A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349E667-FAC9-A045-AD54-EB389857A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5D1ED6-8A62-374F-93FC-1B584763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57" y="325091"/>
            <a:ext cx="10537553" cy="705396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78E8BD-7AE2-B047-9E5C-F740AC6D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10" y="1334995"/>
            <a:ext cx="10515600" cy="461508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7951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7B858F-5997-554C-99C0-E4163737E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231C1D-488D-6647-BCB4-C37AA0E3A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719" y="1825625"/>
            <a:ext cx="5593081" cy="4038464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285D77-9E3A-0041-A698-B42D2C440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93080" cy="4038464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B536E6-0188-E44C-A12F-023342B0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B8BE02-4478-A749-B83A-0025C7DE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349E667-FAC9-A045-AD54-EB389857A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57A667D-27D0-9E49-ACCF-80BC4824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655" y="1211294"/>
            <a:ext cx="5579563" cy="814387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8FD58A7-45D9-9248-8A21-61C40A556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3655" y="2064236"/>
            <a:ext cx="5588269" cy="3309257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24A2626-D6C7-2641-AE7E-4D2B40501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791" y="1211294"/>
            <a:ext cx="5610495" cy="814387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16E4D27-8A77-A448-8896-02DCB9BB8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3791" y="2064236"/>
            <a:ext cx="5601788" cy="3309257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4614AB1-745A-5945-AE6E-5FC8F4D4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DF85DCB-E087-634C-B5CE-F0DC2BDF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349E667-FAC9-A045-AD54-EB389857AF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B3769621-0325-524B-8B09-9D14FFDC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55" y="14455"/>
            <a:ext cx="11347269" cy="119683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2B2140-2C86-1F47-9388-E7059009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BD71DF-4B0E-9947-8335-58BB855F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F1EE2E-E3DC-2745-9631-DB9CD832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667-FAC9-A045-AD54-EB389857A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3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584CD582-2B3B-5246-AF03-638449050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3143793"/>
            <a:ext cx="10537553" cy="705396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42041C-4555-3647-9DCF-83BFFD8D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33" y="107412"/>
            <a:ext cx="4777239" cy="1600200"/>
          </a:xfrm>
        </p:spPr>
        <p:txBody>
          <a:bodyPr anchor="b"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A84534-6AC7-2D45-BDA2-DF18C84D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10" y="987425"/>
            <a:ext cx="6694226" cy="4592645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5B64582-2FC8-404D-8DFA-D4B2785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833" y="2057400"/>
            <a:ext cx="4777239" cy="35918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41E1AC-5160-5E4E-A63D-44E4DFD8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8552" y="5999026"/>
            <a:ext cx="4754895" cy="3651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FB34799C-5309-EE4D-915B-7AE43D5A6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1804" y="5999026"/>
            <a:ext cx="2862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349E667-FAC9-A045-AD54-EB389857A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AB3A7-0205-714A-BAF6-73B44159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236637"/>
            <a:ext cx="4545874" cy="1820763"/>
          </a:xfrm>
        </p:spPr>
        <p:txBody>
          <a:bodyPr anchor="b"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E53C53-46A5-4447-A7E5-8D606CD0E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6637"/>
            <a:ext cx="6791098" cy="5624414"/>
          </a:xfrm>
        </p:spPr>
        <p:txBody>
          <a:bodyPr/>
          <a:lstStyle>
            <a:lvl1pPr marL="0" indent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D3ADF33-74B0-4B42-824C-A0BA376E7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8012" y="2057400"/>
            <a:ext cx="4545874" cy="3811588"/>
          </a:xfrm>
        </p:spPr>
        <p:txBody>
          <a:bodyPr/>
          <a:lstStyle>
            <a:lvl1pPr marL="0" indent="0"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875BFF-B99F-AA4F-8618-6C78C3F9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8E479A-E233-0642-AE86-D938A578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349E667-FAC9-A045-AD54-EB389857AF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7BFE1C6-07B3-204A-BDBD-3DC99F62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9" y="493849"/>
            <a:ext cx="11347269" cy="119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BFC0E5-955C-7E4F-ADCC-69877A410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19" y="1825625"/>
            <a:ext cx="11347269" cy="3991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C25E2E-8684-C84C-B33E-76A654D0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59990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60000"/>
                    <a:lumOff val="40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DF05FC-3840-364A-A529-0E06336B0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5999026"/>
            <a:ext cx="3363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49E667-FAC9-A045-AD54-EB389857AF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150" baseline="0">
          <a:solidFill>
            <a:schemeClr val="tx1"/>
          </a:solidFill>
          <a:latin typeface="Microsoft New Tai Lue" panose="020B0502040204020203" pitchFamily="34" charset="0"/>
          <a:ea typeface="Microsoft YaHei" panose="020B0503020204020204" pitchFamily="34" charset="-122"/>
          <a:cs typeface="Microsoft New Tai Lue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 spc="150" baseline="0">
          <a:solidFill>
            <a:schemeClr val="tx1"/>
          </a:solidFill>
          <a:latin typeface="Microsoft New Tai Lue" panose="020B0502040204020203" pitchFamily="34" charset="0"/>
          <a:ea typeface="Microsoft YaHei" panose="020B0503020204020204" pitchFamily="34" charset="-122"/>
          <a:cs typeface="Microsoft New Tai Lue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 spc="150" baseline="0">
          <a:solidFill>
            <a:schemeClr val="tx1"/>
          </a:solidFill>
          <a:latin typeface="Microsoft New Tai Lue" panose="020B0502040204020203" pitchFamily="34" charset="0"/>
          <a:ea typeface="Microsoft YaHei" panose="020B0503020204020204" pitchFamily="34" charset="-122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 spc="150" baseline="0">
          <a:solidFill>
            <a:schemeClr val="tx1"/>
          </a:solidFill>
          <a:latin typeface="Microsoft New Tai Lue" panose="020B0502040204020203" pitchFamily="34" charset="0"/>
          <a:ea typeface="Microsoft YaHei" panose="020B0503020204020204" pitchFamily="34" charset="-122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 spc="150" baseline="0">
          <a:solidFill>
            <a:schemeClr val="tx1"/>
          </a:solidFill>
          <a:latin typeface="Microsoft New Tai Lue" panose="020B0502040204020203" pitchFamily="34" charset="0"/>
          <a:ea typeface="Microsoft YaHei" panose="020B0503020204020204" pitchFamily="34" charset="-122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 spc="150" baseline="0">
          <a:solidFill>
            <a:schemeClr val="tx1"/>
          </a:solidFill>
          <a:latin typeface="Microsoft New Tai Lue" panose="020B0502040204020203" pitchFamily="34" charset="0"/>
          <a:ea typeface="Microsoft YaHei" panose="020B0503020204020204" pitchFamily="34" charset="-122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BD1F9C-0769-984B-865C-71AA28334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3" y="2105694"/>
            <a:ext cx="10515520" cy="2029097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b="1" dirty="0">
                <a:solidFill>
                  <a:schemeClr val="tx2"/>
                </a:solidFill>
              </a:rPr>
              <a:t>Line@</a:t>
            </a:r>
            <a:r>
              <a:rPr lang="zh-TW" altLang="en-US" sz="4400" b="1" dirty="0">
                <a:solidFill>
                  <a:schemeClr val="tx2"/>
                </a:solidFill>
              </a:rPr>
              <a:t>職業訓練課程應用管理系統</a:t>
            </a:r>
            <a:br>
              <a:rPr lang="en-US" altLang="zh-TW" sz="4400" b="1" dirty="0">
                <a:solidFill>
                  <a:schemeClr val="tx2"/>
                </a:solidFill>
              </a:rPr>
            </a:br>
            <a:r>
              <a:rPr lang="zh-TW" altLang="en-US" sz="4400" b="1" dirty="0">
                <a:solidFill>
                  <a:schemeClr val="tx2"/>
                </a:solidFill>
              </a:rPr>
              <a:t>學員綁定說明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667-FAC9-A045-AD54-EB389857AF2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A08AFCE-FC5E-41E8-B21E-D7A51D1310F5}"/>
              </a:ext>
            </a:extLst>
          </p:cNvPr>
          <p:cNvSpPr>
            <a:spLocks/>
          </p:cNvSpPr>
          <p:nvPr/>
        </p:nvSpPr>
        <p:spPr bwMode="auto">
          <a:xfrm>
            <a:off x="8551819" y="4830184"/>
            <a:ext cx="2278450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67527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pc="106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ato Light" charset="0"/>
              <a:sym typeface="Lato Light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42706" y="2966319"/>
            <a:ext cx="20697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行政層面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03" y="1702353"/>
            <a:ext cx="318790" cy="40133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489603" y="1588165"/>
            <a:ext cx="5223681" cy="11210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學員綁定</a:t>
            </a:r>
            <a:r>
              <a:rPr lang="zh-TW" altLang="en-US" sz="2400" b="1" dirty="0">
                <a:solidFill>
                  <a:srgbClr val="3333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226E842-2E97-492A-A721-E4C69E48489E}"/>
              </a:ext>
            </a:extLst>
          </p:cNvPr>
          <p:cNvGrpSpPr/>
          <p:nvPr/>
        </p:nvGrpSpPr>
        <p:grpSpPr>
          <a:xfrm>
            <a:off x="3478715" y="1559427"/>
            <a:ext cx="5234569" cy="4439599"/>
            <a:chOff x="6411999" y="1559427"/>
            <a:chExt cx="5234569" cy="4439599"/>
          </a:xfrm>
        </p:grpSpPr>
        <p:sp>
          <p:nvSpPr>
            <p:cNvPr id="17" name="矩形 16"/>
            <p:cNvSpPr/>
            <p:nvPr/>
          </p:nvSpPr>
          <p:spPr>
            <a:xfrm>
              <a:off x="6433776" y="2634725"/>
              <a:ext cx="5212792" cy="336430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學員</a:t>
              </a:r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掃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描</a:t>
              </a:r>
              <a:r>
                <a:rPr lang="en-US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Training Line</a:t>
              </a:r>
              <a:r>
                <a:rPr lang="zh-TW" altLang="zh-TW" sz="24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官方帳號</a:t>
              </a:r>
              <a:r>
                <a:rPr lang="en-US" altLang="zh-TW" sz="24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QR</a:t>
              </a:r>
              <a:r>
                <a:rPr lang="zh-TW" altLang="zh-TW" sz="24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碼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</a:t>
              </a:r>
              <a:endParaRPr lang="en-US" altLang="zh-TW" sz="20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Aft>
                  <a:spcPts val="1200"/>
                </a:spcAft>
              </a:pPr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24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@454zvpdj</a:t>
              </a:r>
              <a:r>
                <a:rPr lang="zh-TW" altLang="en-US" sz="24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en-US" altLang="zh-TW" sz="24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ID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加入。</a:t>
              </a:r>
            </a:p>
            <a:p>
              <a:r>
                <a:rPr lang="en-US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</a:t>
              </a:r>
              <a:r>
                <a:rPr lang="en-US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Training Line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官方帳號後，</a:t>
              </a:r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進行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身</a:t>
              </a:r>
              <a:endParaRPr lang="en-US" altLang="zh-TW" sz="20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分認證進行綁定，輸入參加職業訓練計</a:t>
              </a:r>
              <a:endParaRPr lang="en-US" altLang="zh-TW" sz="20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畫所提供之基本資料後，擇</a:t>
              </a:r>
              <a:r>
                <a:rPr lang="en-US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項認證方</a:t>
              </a:r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式，</a:t>
              </a:r>
              <a:endParaRPr lang="en-US" altLang="zh-TW" sz="20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即可綁定</a:t>
              </a:r>
              <a:r>
                <a:rPr lang="zh-TW" altLang="en-US" sz="2000" b="1" dirty="0">
                  <a:solidFill>
                    <a:schemeClr val="tx1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0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6411999" y="1559427"/>
              <a:ext cx="5234569" cy="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接點 22"/>
          <p:cNvCxnSpPr/>
          <p:nvPr/>
        </p:nvCxnSpPr>
        <p:spPr>
          <a:xfrm>
            <a:off x="3489603" y="2620321"/>
            <a:ext cx="5234569" cy="532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3E424032-4EF1-4B3F-AB3F-42786801FC02}"/>
              </a:ext>
            </a:extLst>
          </p:cNvPr>
          <p:cNvPicPr/>
          <p:nvPr/>
        </p:nvPicPr>
        <p:blipFill rotWithShape="1">
          <a:blip r:embed="rId3"/>
          <a:srcRect l="26292" t="23370" r="46269" b="31560"/>
          <a:stretch/>
        </p:blipFill>
        <p:spPr bwMode="auto">
          <a:xfrm>
            <a:off x="0" y="3351109"/>
            <a:ext cx="3308535" cy="2993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9E4B5AAD-0B6C-48AC-B596-9060F87B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Line@</a:t>
            </a:r>
            <a:r>
              <a:rPr lang="zh-TW" altLang="en-US" dirty="0">
                <a:solidFill>
                  <a:schemeClr val="tx2"/>
                </a:solidFill>
              </a:rPr>
              <a:t>職業訓練課程應用管理系統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903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98942" y="906145"/>
            <a:ext cx="5579563" cy="814387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LINE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官方帳號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dirty="0" err="1">
                <a:solidFill>
                  <a:schemeClr val="tx1">
                    <a:lumMod val="75000"/>
                  </a:schemeClr>
                </a:solidFill>
              </a:rPr>
              <a:t>TrainingLine</a:t>
            </a:r>
            <a:endParaRPr lang="zh-TW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3"/>
          </p:nvPr>
        </p:nvSpPr>
        <p:spPr>
          <a:xfrm>
            <a:off x="6363791" y="919898"/>
            <a:ext cx="5610495" cy="81438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綁定帳號後即可進入學員專區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19533" y="175560"/>
            <a:ext cx="11347269" cy="1196839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/>
              <a:t>學員端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3421907" y="1786326"/>
            <a:ext cx="2656597" cy="4489346"/>
            <a:chOff x="3674616" y="281354"/>
            <a:chExt cx="3335516" cy="6126983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2" b="6557"/>
            <a:stretch/>
          </p:blipFill>
          <p:spPr>
            <a:xfrm>
              <a:off x="3674616" y="281354"/>
              <a:ext cx="3335516" cy="612698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4230356" y="1155574"/>
              <a:ext cx="221064" cy="1306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220308" y="3099080"/>
              <a:ext cx="2009670" cy="5359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6296"/>
          <a:stretch/>
        </p:blipFill>
        <p:spPr>
          <a:xfrm>
            <a:off x="7911942" y="1773087"/>
            <a:ext cx="2656597" cy="448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標題 2"/>
          <p:cNvSpPr txBox="1">
            <a:spLocks/>
          </p:cNvSpPr>
          <p:nvPr/>
        </p:nvSpPr>
        <p:spPr>
          <a:xfrm>
            <a:off x="6652469" y="-168090"/>
            <a:ext cx="5539531" cy="1196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15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anose="020B0502040204020203" pitchFamily="34" charset="0"/>
              </a:defRPr>
            </a:lvl1pPr>
          </a:lstStyle>
          <a:p>
            <a:endParaRPr lang="zh-TW" altLang="en-US" sz="2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667-FAC9-A045-AD54-EB389857AF2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" name="圖片 13"/>
          <p:cNvPicPr/>
          <p:nvPr/>
        </p:nvPicPr>
        <p:blipFill rotWithShape="1">
          <a:blip r:embed="rId5"/>
          <a:srcRect l="26292" t="23370" r="46269" b="31560"/>
          <a:stretch/>
        </p:blipFill>
        <p:spPr bwMode="auto">
          <a:xfrm>
            <a:off x="0" y="3351109"/>
            <a:ext cx="3308535" cy="2993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右彎箭號 7"/>
          <p:cNvSpPr/>
          <p:nvPr/>
        </p:nvSpPr>
        <p:spPr>
          <a:xfrm>
            <a:off x="1617044" y="2407833"/>
            <a:ext cx="1106905" cy="943276"/>
          </a:xfrm>
          <a:prstGeom prst="bentArrow">
            <a:avLst>
              <a:gd name="adj1" fmla="val 25000"/>
              <a:gd name="adj2" fmla="val 24490"/>
              <a:gd name="adj3" fmla="val 25000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21908" y="1800079"/>
            <a:ext cx="2656597" cy="4475593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7911942" y="1784877"/>
            <a:ext cx="2656597" cy="4475593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版面配置區 10"/>
          <p:cNvSpPr>
            <a:spLocks noGrp="1"/>
          </p:cNvSpPr>
          <p:nvPr>
            <p:ph type="body" sz="quarter" idx="3"/>
          </p:nvPr>
        </p:nvSpPr>
        <p:spPr>
          <a:xfrm>
            <a:off x="4226462" y="1188790"/>
            <a:ext cx="5610495" cy="8143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身分認證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與</a:t>
            </a:r>
            <a:r>
              <a:rPr lang="en-US" altLang="zh-TW" dirty="0">
                <a:solidFill>
                  <a:schemeClr val="tx1">
                    <a:lumMod val="75000"/>
                  </a:schemeClr>
                </a:solidFill>
              </a:rPr>
              <a:t>LINE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帳號綁定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0289" y="130252"/>
            <a:ext cx="4412086" cy="1196839"/>
          </a:xfrm>
        </p:spPr>
        <p:txBody>
          <a:bodyPr>
            <a:normAutofit/>
          </a:bodyPr>
          <a:lstStyle/>
          <a:p>
            <a:pPr algn="ctr"/>
            <a:r>
              <a:rPr lang="en-US" altLang="zh-TW" b="1" dirty="0"/>
              <a:t>Training Line</a:t>
            </a:r>
            <a:r>
              <a:rPr lang="zh-TW" altLang="en-US" b="1" dirty="0"/>
              <a:t>功能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843644" y="1138000"/>
            <a:ext cx="3093089" cy="5147297"/>
            <a:chOff x="3674616" y="281354"/>
            <a:chExt cx="3335516" cy="6126983"/>
          </a:xfrm>
        </p:grpSpPr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2" b="6557"/>
            <a:stretch/>
          </p:blipFill>
          <p:spPr>
            <a:xfrm>
              <a:off x="3674616" y="281354"/>
              <a:ext cx="3335516" cy="612698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4230356" y="1155574"/>
              <a:ext cx="221064" cy="1306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220308" y="3099080"/>
              <a:ext cx="2009670" cy="5359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667-FAC9-A045-AD54-EB389857AF2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文字版面配置區 10"/>
          <p:cNvSpPr>
            <a:spLocks noGrp="1"/>
          </p:cNvSpPr>
          <p:nvPr>
            <p:ph type="body" sz="quarter" idx="3"/>
          </p:nvPr>
        </p:nvSpPr>
        <p:spPr>
          <a:xfrm>
            <a:off x="4226462" y="2191066"/>
            <a:ext cx="8418691" cy="5024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常見問題、課程查詢、最新消息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轉導至相關網站</a:t>
            </a:r>
          </a:p>
        </p:txBody>
      </p:sp>
      <p:sp>
        <p:nvSpPr>
          <p:cNvPr id="12" name="文字版面配置區 10"/>
          <p:cNvSpPr>
            <a:spLocks noGrp="1"/>
          </p:cNvSpPr>
          <p:nvPr>
            <p:ph type="body" sz="quarter" idx="3"/>
          </p:nvPr>
        </p:nvSpPr>
        <p:spPr>
          <a:xfrm>
            <a:off x="4226461" y="2939273"/>
            <a:ext cx="8418691" cy="5024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學員專區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進入學員專區頁面</a:t>
            </a:r>
          </a:p>
        </p:txBody>
      </p:sp>
      <p:sp>
        <p:nvSpPr>
          <p:cNvPr id="4" name="矩形 3"/>
          <p:cNvSpPr/>
          <p:nvPr/>
        </p:nvSpPr>
        <p:spPr>
          <a:xfrm>
            <a:off x="785893" y="3945196"/>
            <a:ext cx="3237008" cy="20112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843644" y="1119392"/>
            <a:ext cx="3093090" cy="5165905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96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452" y="-457870"/>
            <a:ext cx="4777239" cy="1600200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學員</a:t>
            </a:r>
            <a:r>
              <a:rPr lang="en-US" altLang="zh-TW" sz="3600" b="1" dirty="0"/>
              <a:t>LINE</a:t>
            </a:r>
            <a:r>
              <a:rPr lang="zh-TW" altLang="en-US" sz="3600" b="1" dirty="0"/>
              <a:t>帳號綁定 </a:t>
            </a:r>
            <a:r>
              <a:rPr lang="en-US" altLang="zh-TW" sz="3600" b="1" dirty="0"/>
              <a:t>I</a:t>
            </a:r>
            <a:endParaRPr lang="zh-TW" altLang="en-US" sz="36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7016816" y="101599"/>
            <a:ext cx="3222283" cy="614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字方塊 13"/>
          <p:cNvSpPr txBox="1"/>
          <p:nvPr/>
        </p:nvSpPr>
        <p:spPr>
          <a:xfrm>
            <a:off x="652466" y="2143983"/>
            <a:ext cx="5147563" cy="1564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身份認證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點選對話框中出現的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認證連結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416800" y="3307709"/>
            <a:ext cx="20193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7872452" y="3174731"/>
            <a:ext cx="1210588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認證連結</a:t>
            </a:r>
          </a:p>
        </p:txBody>
      </p:sp>
      <p:sp>
        <p:nvSpPr>
          <p:cNvPr id="8" name="矩形 7"/>
          <p:cNvSpPr/>
          <p:nvPr/>
        </p:nvSpPr>
        <p:spPr>
          <a:xfrm>
            <a:off x="7016815" y="101599"/>
            <a:ext cx="3222283" cy="6146264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82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171" y="649355"/>
            <a:ext cx="2975621" cy="5718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45" y="649355"/>
            <a:ext cx="2975621" cy="5718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1" b="7021"/>
          <a:stretch/>
        </p:blipFill>
        <p:spPr>
          <a:xfrm>
            <a:off x="8716526" y="649356"/>
            <a:ext cx="2945266" cy="571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219329" y="2077355"/>
            <a:ext cx="48910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於身分認證的頁面中依照欄位輸入資訊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提交認證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，系統會將驗證碼寄</a:t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到選擇的認證方式</a:t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聯絡信箱擇一即可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將驗證碼輸入至圖二中的欄位，點選</a:t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提交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314903" y="3357058"/>
            <a:ext cx="1569660" cy="456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請輸入驗證碼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369579" y="90711"/>
            <a:ext cx="646331" cy="456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圖一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9776568" y="89699"/>
            <a:ext cx="646331" cy="456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圖二</a:t>
            </a: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219329" y="90711"/>
            <a:ext cx="4777239" cy="11284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15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3600" b="1" dirty="0"/>
              <a:t>學員</a:t>
            </a:r>
            <a:r>
              <a:rPr lang="en-US" altLang="zh-TW" sz="3600" b="1" dirty="0"/>
              <a:t>LINE</a:t>
            </a:r>
            <a:r>
              <a:rPr lang="zh-TW" altLang="en-US" sz="3600" b="1" dirty="0"/>
              <a:t>帳號綁定 </a:t>
            </a:r>
            <a:r>
              <a:rPr lang="en-US" altLang="zh-TW" sz="3600" b="1" dirty="0"/>
              <a:t>II</a:t>
            </a:r>
            <a:endParaRPr lang="zh-TW" altLang="en-US" sz="3600" dirty="0"/>
          </a:p>
        </p:txBody>
      </p:sp>
      <p:pic>
        <p:nvPicPr>
          <p:cNvPr id="13" name="圖片 12"/>
          <p:cNvPicPr/>
          <p:nvPr/>
        </p:nvPicPr>
        <p:blipFill rotWithShape="1">
          <a:blip r:embed="rId5"/>
          <a:srcRect l="43830" t="13216" r="43571" b="65432"/>
          <a:stretch/>
        </p:blipFill>
        <p:spPr bwMode="auto">
          <a:xfrm>
            <a:off x="9671682" y="649356"/>
            <a:ext cx="1034954" cy="986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778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/>
        </p:blipFill>
        <p:spPr>
          <a:xfrm>
            <a:off x="8793926" y="611472"/>
            <a:ext cx="3188080" cy="564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6296"/>
          <a:stretch/>
        </p:blipFill>
        <p:spPr>
          <a:xfrm>
            <a:off x="5250396" y="611472"/>
            <a:ext cx="3188080" cy="566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261371" y="1943078"/>
            <a:ext cx="46186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驗證完畢之後會出現圖一中綁定完成的訊息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LINE@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的官方帳號中，會出現已綁定帳號的資訊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學員專區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即可登入系統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386665" y="82534"/>
            <a:ext cx="646331" cy="456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圖一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9922482" y="93337"/>
            <a:ext cx="646331" cy="456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圖二</a:t>
            </a: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251485" y="-478303"/>
            <a:ext cx="4777239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150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New Tai Lue" panose="020B0502040204020203" pitchFamily="34" charset="0"/>
              </a:defRPr>
            </a:lvl1pPr>
          </a:lstStyle>
          <a:p>
            <a:r>
              <a:rPr lang="zh-TW" altLang="en-US" sz="3600" b="1" dirty="0"/>
              <a:t>學員</a:t>
            </a:r>
            <a:r>
              <a:rPr lang="en-US" altLang="zh-TW" sz="3600" b="1" dirty="0"/>
              <a:t>LINE</a:t>
            </a:r>
            <a:r>
              <a:rPr lang="zh-TW" altLang="en-US" sz="3600" b="1" dirty="0"/>
              <a:t>帳號綁定 </a:t>
            </a:r>
            <a:r>
              <a:rPr lang="en-US" altLang="zh-TW" sz="3600" b="1" dirty="0"/>
              <a:t>III</a:t>
            </a:r>
            <a:endParaRPr lang="zh-TW" altLang="en-US" sz="3600" dirty="0"/>
          </a:p>
        </p:txBody>
      </p:sp>
      <p:sp>
        <p:nvSpPr>
          <p:cNvPr id="2" name="矩形 1"/>
          <p:cNvSpPr/>
          <p:nvPr/>
        </p:nvSpPr>
        <p:spPr>
          <a:xfrm>
            <a:off x="5250396" y="611472"/>
            <a:ext cx="3188080" cy="56642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793926" y="595698"/>
            <a:ext cx="3188080" cy="5664200"/>
          </a:xfrm>
          <a:prstGeom prst="rect">
            <a:avLst/>
          </a:pr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905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583325" y="0"/>
            <a:ext cx="5164853" cy="1196839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學員主要功能</a:t>
            </a:r>
            <a:endParaRPr lang="zh-TW" altLang="en-US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93977"/>
              </p:ext>
            </p:extLst>
          </p:nvPr>
        </p:nvGraphicFramePr>
        <p:xfrm>
          <a:off x="442762" y="1409893"/>
          <a:ext cx="11069051" cy="1932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1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1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1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7336">
                <a:tc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綁定</a:t>
                      </a: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LINE</a:t>
                      </a: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帳號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查看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參訓歷程</a:t>
                      </a:r>
                      <a:b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報名進度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請假作業</a:t>
                      </a:r>
                      <a:endParaRPr lang="en-US" altLang="zh-TW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簽到作業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我的課表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已在授課的學員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V</a:t>
                      </a:r>
                      <a:endParaRPr lang="zh-TW" altLang="en-US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9E667-FAC9-A045-AD54-EB389857AF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42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勞動部勞動力發展署">
      <a:dk1>
        <a:srgbClr val="454141"/>
      </a:dk1>
      <a:lt1>
        <a:srgbClr val="FFFFFF"/>
      </a:lt1>
      <a:dk2>
        <a:srgbClr val="454141"/>
      </a:dk2>
      <a:lt2>
        <a:srgbClr val="E7E6E6"/>
      </a:lt2>
      <a:accent1>
        <a:srgbClr val="73D3D2"/>
      </a:accent1>
      <a:accent2>
        <a:srgbClr val="D6D6D7"/>
      </a:accent2>
      <a:accent3>
        <a:srgbClr val="3CC3C0"/>
      </a:accent3>
      <a:accent4>
        <a:srgbClr val="98D6D3"/>
      </a:accent4>
      <a:accent5>
        <a:srgbClr val="FFCC00"/>
      </a:accent5>
      <a:accent6>
        <a:srgbClr val="EC6619"/>
      </a:accent6>
      <a:hlink>
        <a:srgbClr val="73D3D2"/>
      </a:hlink>
      <a:folHlink>
        <a:srgbClr val="328C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674</Words>
  <Application>Microsoft Office PowerPoint</Application>
  <PresentationFormat>寬螢幕</PresentationFormat>
  <Paragraphs>70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Microsoft New Tai Lue</vt:lpstr>
      <vt:lpstr>Wingdings</vt:lpstr>
      <vt:lpstr>Office 佈景主題</vt:lpstr>
      <vt:lpstr>Line@職業訓練課程應用管理系統 學員綁定說明</vt:lpstr>
      <vt:lpstr>Line@職業訓練課程應用管理系統</vt:lpstr>
      <vt:lpstr>學員端</vt:lpstr>
      <vt:lpstr>Training Line功能</vt:lpstr>
      <vt:lpstr>學員LINE帳號綁定 I</vt:lpstr>
      <vt:lpstr>PowerPoint 簡報</vt:lpstr>
      <vt:lpstr>PowerPoint 簡報</vt:lpstr>
      <vt:lpstr>學員主要功能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張如君</cp:lastModifiedBy>
  <cp:revision>415</cp:revision>
  <cp:lastPrinted>2022-11-28T08:40:10Z</cp:lastPrinted>
  <dcterms:created xsi:type="dcterms:W3CDTF">2022-02-11T08:22:03Z</dcterms:created>
  <dcterms:modified xsi:type="dcterms:W3CDTF">2024-03-27T01:17:50Z</dcterms:modified>
</cp:coreProperties>
</file>